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69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23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51598-94F2-491B-A941-BAFE1C781A25}" type="datetimeFigureOut">
              <a:rPr lang="es-CO" smtClean="0"/>
              <a:t>30/10/2024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AA478-CFE0-43FB-9A8B-423959878A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183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51598-94F2-491B-A941-BAFE1C781A25}" type="datetimeFigureOut">
              <a:rPr lang="es-CO" smtClean="0"/>
              <a:t>30/10/2024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AA478-CFE0-43FB-9A8B-423959878A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93087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51598-94F2-491B-A941-BAFE1C781A25}" type="datetimeFigureOut">
              <a:rPr lang="es-CO" smtClean="0"/>
              <a:t>30/10/2024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AA478-CFE0-43FB-9A8B-423959878A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58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51598-94F2-491B-A941-BAFE1C781A25}" type="datetimeFigureOut">
              <a:rPr lang="es-CO" smtClean="0"/>
              <a:t>30/10/2024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AA478-CFE0-43FB-9A8B-423959878A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863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51598-94F2-491B-A941-BAFE1C781A25}" type="datetimeFigureOut">
              <a:rPr lang="es-CO" smtClean="0"/>
              <a:t>30/10/2024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AA478-CFE0-43FB-9A8B-423959878A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4688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51598-94F2-491B-A941-BAFE1C781A25}" type="datetimeFigureOut">
              <a:rPr lang="es-CO" smtClean="0"/>
              <a:t>30/10/2024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AA478-CFE0-43FB-9A8B-423959878A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4483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51598-94F2-491B-A941-BAFE1C781A25}" type="datetimeFigureOut">
              <a:rPr lang="es-CO" smtClean="0"/>
              <a:t>30/10/2024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AA478-CFE0-43FB-9A8B-423959878A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2318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51598-94F2-491B-A941-BAFE1C781A25}" type="datetimeFigureOut">
              <a:rPr lang="es-CO" smtClean="0"/>
              <a:t>30/10/2024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AA478-CFE0-43FB-9A8B-423959878A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77925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51598-94F2-491B-A941-BAFE1C781A25}" type="datetimeFigureOut">
              <a:rPr lang="es-CO" smtClean="0"/>
              <a:t>30/10/2024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AA478-CFE0-43FB-9A8B-423959878A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6049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51598-94F2-491B-A941-BAFE1C781A25}" type="datetimeFigureOut">
              <a:rPr lang="es-CO" smtClean="0"/>
              <a:t>30/10/2024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AA478-CFE0-43FB-9A8B-423959878A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9353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51598-94F2-491B-A941-BAFE1C781A25}" type="datetimeFigureOut">
              <a:rPr lang="es-CO" smtClean="0"/>
              <a:t>30/10/2024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AA478-CFE0-43FB-9A8B-423959878A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75013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51598-94F2-491B-A941-BAFE1C781A25}" type="datetimeFigureOut">
              <a:rPr lang="es-CO" smtClean="0"/>
              <a:t>30/10/2024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AA478-CFE0-43FB-9A8B-423959878A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7583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>
            <a:spLocks noGrp="1"/>
          </p:cNvSpPr>
          <p:nvPr/>
        </p:nvSpPr>
        <p:spPr>
          <a:xfrm>
            <a:off x="2312113" y="1882093"/>
            <a:ext cx="3888260" cy="133824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7200" dirty="0">
                <a:latin typeface="Bernard MT Condensed" panose="02050806060905020404" pitchFamily="18" charset="0"/>
              </a:rPr>
              <a:t>TÍTULO</a:t>
            </a:r>
          </a:p>
        </p:txBody>
      </p:sp>
      <p:sp>
        <p:nvSpPr>
          <p:cNvPr id="9" name="Subtítulo 2"/>
          <p:cNvSpPr>
            <a:spLocks noGrp="1"/>
          </p:cNvSpPr>
          <p:nvPr>
            <p:ph type="subTitle" idx="1"/>
          </p:nvPr>
        </p:nvSpPr>
        <p:spPr>
          <a:xfrm>
            <a:off x="1874452" y="3419526"/>
            <a:ext cx="4431957" cy="1655762"/>
          </a:xfrm>
          <a:prstGeom prst="rect">
            <a:avLst/>
          </a:prstGeom>
        </p:spPr>
        <p:txBody>
          <a:bodyPr/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s-CO" spc="-285" dirty="0">
                <a:latin typeface="Verdana"/>
                <a:cs typeface="Verdana"/>
              </a:rPr>
              <a:t>A</a:t>
            </a:r>
            <a:r>
              <a:rPr lang="es-CO" spc="-160" dirty="0">
                <a:latin typeface="Verdana"/>
                <a:cs typeface="Verdana"/>
              </a:rPr>
              <a:t>U</a:t>
            </a:r>
            <a:r>
              <a:rPr lang="es-CO" spc="-190" dirty="0">
                <a:latin typeface="Verdana"/>
                <a:cs typeface="Verdana"/>
              </a:rPr>
              <a:t>T</a:t>
            </a:r>
            <a:r>
              <a:rPr lang="es-CO" spc="-225" dirty="0">
                <a:latin typeface="Verdana"/>
                <a:cs typeface="Verdana"/>
              </a:rPr>
              <a:t>O</a:t>
            </a:r>
            <a:r>
              <a:rPr lang="es-CO" spc="-229" dirty="0">
                <a:latin typeface="Verdana"/>
                <a:cs typeface="Verdana"/>
              </a:rPr>
              <a:t>R</a:t>
            </a:r>
            <a:r>
              <a:rPr lang="es-CO" spc="-275" dirty="0">
                <a:latin typeface="Verdana"/>
                <a:cs typeface="Verdana"/>
              </a:rPr>
              <a:t> (</a:t>
            </a:r>
            <a:r>
              <a:rPr lang="es-CO" spc="-190" dirty="0">
                <a:latin typeface="Verdana"/>
                <a:cs typeface="Verdana"/>
              </a:rPr>
              <a:t>E</a:t>
            </a:r>
            <a:r>
              <a:rPr lang="es-CO" spc="-270" dirty="0">
                <a:latin typeface="Verdana"/>
                <a:cs typeface="Verdana"/>
              </a:rPr>
              <a:t>S</a:t>
            </a:r>
            <a:r>
              <a:rPr lang="es-CO" spc="-275" dirty="0">
                <a:latin typeface="Verdana"/>
                <a:cs typeface="Verdana"/>
              </a:rPr>
              <a:t>)</a:t>
            </a:r>
            <a:endParaRPr lang="es-CO" dirty="0" smtClean="0">
              <a:latin typeface="Verdana"/>
              <a:cs typeface="Verdana"/>
            </a:endParaRPr>
          </a:p>
          <a:p>
            <a:pPr marL="12700" algn="ctr">
              <a:lnSpc>
                <a:spcPct val="100000"/>
              </a:lnSpc>
              <a:spcBef>
                <a:spcPts val="1440"/>
              </a:spcBef>
            </a:pPr>
            <a:r>
              <a:rPr lang="es-CO" spc="-285" dirty="0">
                <a:latin typeface="Verdana"/>
                <a:cs typeface="Verdana"/>
              </a:rPr>
              <a:t>I</a:t>
            </a:r>
            <a:r>
              <a:rPr lang="es-CO" spc="-185" dirty="0">
                <a:latin typeface="Verdana"/>
                <a:cs typeface="Verdana"/>
              </a:rPr>
              <a:t>N</a:t>
            </a:r>
            <a:r>
              <a:rPr lang="es-CO" spc="-310" dirty="0">
                <a:latin typeface="Verdana"/>
                <a:cs typeface="Verdana"/>
              </a:rPr>
              <a:t>S</a:t>
            </a:r>
            <a:r>
              <a:rPr lang="es-CO" spc="-145" dirty="0">
                <a:latin typeface="Verdana"/>
                <a:cs typeface="Verdana"/>
              </a:rPr>
              <a:t>T</a:t>
            </a:r>
            <a:r>
              <a:rPr lang="es-CO" spc="-285" dirty="0">
                <a:latin typeface="Verdana"/>
                <a:cs typeface="Verdana"/>
              </a:rPr>
              <a:t>I</a:t>
            </a:r>
            <a:r>
              <a:rPr lang="es-CO" spc="-145" dirty="0">
                <a:latin typeface="Verdana"/>
                <a:cs typeface="Verdana"/>
              </a:rPr>
              <a:t>T</a:t>
            </a:r>
            <a:r>
              <a:rPr lang="es-CO" spc="-160" dirty="0">
                <a:latin typeface="Verdana"/>
                <a:cs typeface="Verdana"/>
              </a:rPr>
              <a:t>U</a:t>
            </a:r>
            <a:r>
              <a:rPr lang="es-CO" spc="-229" dirty="0">
                <a:latin typeface="Verdana"/>
                <a:cs typeface="Verdana"/>
              </a:rPr>
              <a:t>C</a:t>
            </a:r>
            <a:r>
              <a:rPr lang="es-CO" spc="-285" dirty="0">
                <a:latin typeface="Verdana"/>
                <a:cs typeface="Verdana"/>
              </a:rPr>
              <a:t>I</a:t>
            </a:r>
            <a:r>
              <a:rPr lang="es-CO" spc="-225" dirty="0">
                <a:latin typeface="Verdana"/>
                <a:cs typeface="Verdana"/>
              </a:rPr>
              <a:t>Ó</a:t>
            </a:r>
            <a:r>
              <a:rPr lang="es-CO" spc="-185" dirty="0">
                <a:latin typeface="Verdana"/>
                <a:cs typeface="Verdana"/>
              </a:rPr>
              <a:t>N</a:t>
            </a:r>
            <a:r>
              <a:rPr lang="es-CO" spc="-275" dirty="0">
                <a:latin typeface="Verdana"/>
                <a:cs typeface="Verdana"/>
              </a:rPr>
              <a:t> </a:t>
            </a:r>
            <a:r>
              <a:rPr lang="es-CO" spc="-190" dirty="0">
                <a:latin typeface="Verdana"/>
                <a:cs typeface="Verdana"/>
              </a:rPr>
              <a:t>E</a:t>
            </a:r>
            <a:r>
              <a:rPr lang="es-CO" spc="-280" dirty="0">
                <a:latin typeface="Verdana"/>
                <a:cs typeface="Verdana"/>
              </a:rPr>
              <a:t>D</a:t>
            </a:r>
            <a:r>
              <a:rPr lang="es-CO" spc="-160" dirty="0">
                <a:latin typeface="Verdana"/>
                <a:cs typeface="Verdana"/>
              </a:rPr>
              <a:t>U</a:t>
            </a:r>
            <a:r>
              <a:rPr lang="es-CO" spc="-229" dirty="0">
                <a:latin typeface="Verdana"/>
                <a:cs typeface="Verdana"/>
              </a:rPr>
              <a:t>C</a:t>
            </a:r>
            <a:r>
              <a:rPr lang="es-CO" spc="-355" dirty="0">
                <a:latin typeface="Verdana"/>
                <a:cs typeface="Verdana"/>
              </a:rPr>
              <a:t>A</a:t>
            </a:r>
            <a:r>
              <a:rPr lang="es-CO" spc="-145" dirty="0">
                <a:latin typeface="Verdana"/>
                <a:cs typeface="Verdana"/>
              </a:rPr>
              <a:t>T</a:t>
            </a:r>
            <a:r>
              <a:rPr lang="es-CO" spc="-285" dirty="0">
                <a:latin typeface="Verdana"/>
                <a:cs typeface="Verdana"/>
              </a:rPr>
              <a:t>I</a:t>
            </a:r>
            <a:r>
              <a:rPr lang="es-CO" spc="-335" dirty="0">
                <a:latin typeface="Verdana"/>
                <a:cs typeface="Verdana"/>
              </a:rPr>
              <a:t>V</a:t>
            </a:r>
            <a:r>
              <a:rPr lang="es-CO" spc="-254" dirty="0">
                <a:latin typeface="Verdana"/>
                <a:cs typeface="Verdana"/>
              </a:rPr>
              <a:t>A</a:t>
            </a:r>
            <a:r>
              <a:rPr lang="es-CO" spc="-210" dirty="0">
                <a:latin typeface="Verdana"/>
                <a:cs typeface="Verdana"/>
              </a:rPr>
              <a:t>,</a:t>
            </a:r>
            <a:r>
              <a:rPr lang="es-CO" spc="-275" dirty="0">
                <a:latin typeface="Verdana"/>
                <a:cs typeface="Verdana"/>
              </a:rPr>
              <a:t> </a:t>
            </a:r>
            <a:r>
              <a:rPr lang="es-CO" spc="-160" dirty="0">
                <a:latin typeface="Verdana"/>
                <a:cs typeface="Verdana"/>
              </a:rPr>
              <a:t>P</a:t>
            </a:r>
            <a:r>
              <a:rPr lang="es-CO" spc="-254" dirty="0">
                <a:latin typeface="Verdana"/>
                <a:cs typeface="Verdana"/>
              </a:rPr>
              <a:t>A</a:t>
            </a:r>
            <a:r>
              <a:rPr lang="es-CO" spc="-285" dirty="0">
                <a:latin typeface="Verdana"/>
                <a:cs typeface="Verdana"/>
              </a:rPr>
              <a:t>Í</a:t>
            </a:r>
            <a:r>
              <a:rPr lang="es-CO" spc="-270" dirty="0">
                <a:latin typeface="Verdana"/>
                <a:cs typeface="Verdana"/>
              </a:rPr>
              <a:t>S</a:t>
            </a:r>
            <a:endParaRPr lang="es-CO" dirty="0" smtClean="0">
              <a:latin typeface="Verdana"/>
              <a:cs typeface="Verdana"/>
            </a:endParaRPr>
          </a:p>
          <a:p>
            <a:pPr algn="ctr"/>
            <a:endParaRPr lang="es-CO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6732"/>
            <a:ext cx="9144001" cy="1326292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336" y="87116"/>
            <a:ext cx="2405241" cy="1222444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7663" y="112840"/>
            <a:ext cx="794566" cy="768934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31094" y="112840"/>
            <a:ext cx="1410305" cy="789950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34578" y="881774"/>
            <a:ext cx="768400" cy="299032"/>
          </a:xfrm>
          <a:prstGeom prst="rect">
            <a:avLst/>
          </a:prstGeom>
        </p:spPr>
      </p:pic>
      <p:sp>
        <p:nvSpPr>
          <p:cNvPr id="16" name="Rectángulo 15"/>
          <p:cNvSpPr/>
          <p:nvPr/>
        </p:nvSpPr>
        <p:spPr>
          <a:xfrm>
            <a:off x="2923740" y="246541"/>
            <a:ext cx="338266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4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“La transferencia del conocimiento como eje estratégico en los objetivos de desarrollo sostenible (ODS)”</a:t>
            </a:r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5943600"/>
            <a:ext cx="9144001" cy="914400"/>
          </a:xfrm>
          <a:prstGeom prst="rect">
            <a:avLst/>
          </a:prstGeom>
        </p:spPr>
      </p:pic>
      <p:sp>
        <p:nvSpPr>
          <p:cNvPr id="18" name="Rectángulo 17"/>
          <p:cNvSpPr/>
          <p:nvPr/>
        </p:nvSpPr>
        <p:spPr>
          <a:xfrm>
            <a:off x="3138722" y="6046857"/>
            <a:ext cx="348083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4000" b="1" dirty="0">
                <a:solidFill>
                  <a:schemeClr val="accent5">
                    <a:lumMod val="75000"/>
                  </a:schemeClr>
                </a:solidFill>
              </a:rPr>
              <a:t>#SomosITFIP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7081533" y="6216134"/>
            <a:ext cx="16740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>
                <a:solidFill>
                  <a:srgbClr val="FF0000"/>
                </a:solidFill>
              </a:rPr>
              <a:t>CONICEAC 2024</a:t>
            </a:r>
          </a:p>
        </p:txBody>
      </p:sp>
    </p:spTree>
    <p:extLst>
      <p:ext uri="{BB962C8B-B14F-4D97-AF65-F5344CB8AC3E}">
        <p14:creationId xmlns:p14="http://schemas.microsoft.com/office/powerpoint/2010/main" val="9477080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943600"/>
            <a:ext cx="9144001" cy="914400"/>
          </a:xfrm>
          <a:prstGeom prst="rect">
            <a:avLst/>
          </a:prstGeom>
        </p:spPr>
      </p:pic>
      <p:sp>
        <p:nvSpPr>
          <p:cNvPr id="18" name="Rectángulo 17"/>
          <p:cNvSpPr/>
          <p:nvPr/>
        </p:nvSpPr>
        <p:spPr>
          <a:xfrm>
            <a:off x="3138722" y="6046857"/>
            <a:ext cx="348083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4000" b="1" dirty="0">
                <a:solidFill>
                  <a:schemeClr val="accent5">
                    <a:lumMod val="75000"/>
                  </a:schemeClr>
                </a:solidFill>
              </a:rPr>
              <a:t>#SomosITFIP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7081533" y="6216134"/>
            <a:ext cx="16740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>
                <a:solidFill>
                  <a:srgbClr val="FF0000"/>
                </a:solidFill>
              </a:rPr>
              <a:t>CONICEAC 2024</a:t>
            </a: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9298" y="2555605"/>
            <a:ext cx="1785104" cy="1785104"/>
          </a:xfrm>
          <a:prstGeom prst="rect">
            <a:avLst/>
          </a:prstGeom>
        </p:spPr>
      </p:pic>
      <p:sp>
        <p:nvSpPr>
          <p:cNvPr id="13" name="Título 5">
            <a:extLst>
              <a:ext uri="{FF2B5EF4-FFF2-40B4-BE49-F238E27FC236}">
                <a16:creationId xmlns="" xmlns:a16="http://schemas.microsoft.com/office/drawing/2014/main" id="{E9531432-BD56-D042-A672-0B7EB8EF610B}"/>
              </a:ext>
            </a:extLst>
          </p:cNvPr>
          <p:cNvSpPr txBox="1">
            <a:spLocks/>
          </p:cNvSpPr>
          <p:nvPr/>
        </p:nvSpPr>
        <p:spPr>
          <a:xfrm>
            <a:off x="640755" y="2555605"/>
            <a:ext cx="5299690" cy="1975926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4800" b="1" dirty="0" smtClean="0">
                <a:latin typeface="Georgia" panose="02040502050405020303" pitchFamily="18" charset="0"/>
                <a:ea typeface="Verdana" panose="020B0604030504040204" pitchFamily="34" charset="0"/>
              </a:rPr>
              <a:t>7</a:t>
            </a:r>
            <a:r>
              <a:rPr lang="es-MX" sz="5000" b="1" dirty="0" smtClean="0">
                <a:latin typeface="Georgia" panose="02040502050405020303" pitchFamily="18" charset="0"/>
                <a:ea typeface="Verdana" panose="020B0604030504040204" pitchFamily="34" charset="0"/>
              </a:rPr>
              <a:t/>
            </a:r>
            <a:br>
              <a:rPr lang="es-MX" sz="5000" b="1" dirty="0" smtClean="0">
                <a:latin typeface="Georgia" panose="02040502050405020303" pitchFamily="18" charset="0"/>
                <a:ea typeface="Verdana" panose="020B0604030504040204" pitchFamily="34" charset="0"/>
              </a:rPr>
            </a:br>
            <a:r>
              <a:rPr lang="es-MX" sz="4400" b="1" dirty="0" smtClean="0">
                <a:latin typeface="Georgia" panose="02040502050405020303" pitchFamily="18" charset="0"/>
                <a:ea typeface="Verdana" panose="020B0604030504040204" pitchFamily="34" charset="0"/>
              </a:rPr>
              <a:t>Resultados o Avances</a:t>
            </a:r>
            <a:endParaRPr lang="es-CO" sz="2800" b="1" dirty="0">
              <a:latin typeface="Georgia" panose="02040502050405020303" pitchFamily="18" charset="0"/>
              <a:ea typeface="Verdana" panose="020B0604030504040204" pitchFamily="34" charset="0"/>
            </a:endParaRP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0"/>
            <a:ext cx="9144000" cy="1320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395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943600"/>
            <a:ext cx="9144001" cy="914400"/>
          </a:xfrm>
          <a:prstGeom prst="rect">
            <a:avLst/>
          </a:prstGeom>
        </p:spPr>
      </p:pic>
      <p:sp>
        <p:nvSpPr>
          <p:cNvPr id="18" name="Rectángulo 17"/>
          <p:cNvSpPr/>
          <p:nvPr/>
        </p:nvSpPr>
        <p:spPr>
          <a:xfrm>
            <a:off x="3138722" y="6046857"/>
            <a:ext cx="348083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4000" b="1" dirty="0">
                <a:solidFill>
                  <a:schemeClr val="accent5">
                    <a:lumMod val="75000"/>
                  </a:schemeClr>
                </a:solidFill>
              </a:rPr>
              <a:t>#SomosITFIP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7081533" y="6216134"/>
            <a:ext cx="16740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>
                <a:solidFill>
                  <a:srgbClr val="FF0000"/>
                </a:solidFill>
              </a:rPr>
              <a:t>CONICEAC 2024</a:t>
            </a: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9298" y="2555605"/>
            <a:ext cx="1785104" cy="1785104"/>
          </a:xfrm>
          <a:prstGeom prst="rect">
            <a:avLst/>
          </a:prstGeom>
        </p:spPr>
      </p:pic>
      <p:sp>
        <p:nvSpPr>
          <p:cNvPr id="14" name="Título 5">
            <a:extLst>
              <a:ext uri="{FF2B5EF4-FFF2-40B4-BE49-F238E27FC236}">
                <a16:creationId xmlns="" xmlns:a16="http://schemas.microsoft.com/office/drawing/2014/main" id="{E9531432-BD56-D042-A672-0B7EB8EF610B}"/>
              </a:ext>
            </a:extLst>
          </p:cNvPr>
          <p:cNvSpPr txBox="1">
            <a:spLocks/>
          </p:cNvSpPr>
          <p:nvPr/>
        </p:nvSpPr>
        <p:spPr>
          <a:xfrm>
            <a:off x="812847" y="3126760"/>
            <a:ext cx="7287599" cy="14496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4800" b="1" dirty="0" smtClean="0">
                <a:latin typeface="Georgia" panose="02040502050405020303" pitchFamily="18" charset="0"/>
                <a:ea typeface="Verdana" panose="020B0604030504040204" pitchFamily="34" charset="0"/>
              </a:rPr>
              <a:t>8</a:t>
            </a:r>
            <a:r>
              <a:rPr lang="es-MX" sz="5000" b="1" dirty="0" smtClean="0">
                <a:latin typeface="Georgia" panose="02040502050405020303" pitchFamily="18" charset="0"/>
                <a:ea typeface="Verdana" panose="020B0604030504040204" pitchFamily="34" charset="0"/>
              </a:rPr>
              <a:t/>
            </a:r>
            <a:br>
              <a:rPr lang="es-MX" sz="5000" b="1" dirty="0" smtClean="0">
                <a:latin typeface="Georgia" panose="02040502050405020303" pitchFamily="18" charset="0"/>
                <a:ea typeface="Verdana" panose="020B0604030504040204" pitchFamily="34" charset="0"/>
              </a:rPr>
            </a:br>
            <a:r>
              <a:rPr lang="es-MX" sz="5000" b="1" dirty="0" smtClean="0">
                <a:latin typeface="Georgia" panose="02040502050405020303" pitchFamily="18" charset="0"/>
                <a:ea typeface="Verdana" panose="020B0604030504040204" pitchFamily="34" charset="0"/>
              </a:rPr>
              <a:t>Conclusiones </a:t>
            </a:r>
            <a:endParaRPr lang="es-CO" sz="2800" b="1" dirty="0">
              <a:latin typeface="Georgia" panose="02040502050405020303" pitchFamily="18" charset="0"/>
              <a:ea typeface="Verdana" panose="020B0604030504040204" pitchFamily="34" charset="0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1320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157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943600"/>
            <a:ext cx="9144001" cy="914400"/>
          </a:xfrm>
          <a:prstGeom prst="rect">
            <a:avLst/>
          </a:prstGeom>
        </p:spPr>
      </p:pic>
      <p:sp>
        <p:nvSpPr>
          <p:cNvPr id="18" name="Rectángulo 17"/>
          <p:cNvSpPr/>
          <p:nvPr/>
        </p:nvSpPr>
        <p:spPr>
          <a:xfrm>
            <a:off x="3138722" y="6046857"/>
            <a:ext cx="348083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4000" b="1" dirty="0">
                <a:solidFill>
                  <a:schemeClr val="accent5">
                    <a:lumMod val="75000"/>
                  </a:schemeClr>
                </a:solidFill>
              </a:rPr>
              <a:t>#SomosITFIP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7081533" y="6216134"/>
            <a:ext cx="16740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>
                <a:solidFill>
                  <a:srgbClr val="FF0000"/>
                </a:solidFill>
              </a:rPr>
              <a:t>CONICEAC 2024</a:t>
            </a: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9298" y="2555605"/>
            <a:ext cx="1785104" cy="1785104"/>
          </a:xfrm>
          <a:prstGeom prst="rect">
            <a:avLst/>
          </a:prstGeom>
        </p:spPr>
      </p:pic>
      <p:sp>
        <p:nvSpPr>
          <p:cNvPr id="13" name="Título 5">
            <a:extLst>
              <a:ext uri="{FF2B5EF4-FFF2-40B4-BE49-F238E27FC236}">
                <a16:creationId xmlns="" xmlns:a16="http://schemas.microsoft.com/office/drawing/2014/main" id="{E9531432-BD56-D042-A672-0B7EB8EF610B}"/>
              </a:ext>
            </a:extLst>
          </p:cNvPr>
          <p:cNvSpPr txBox="1">
            <a:spLocks/>
          </p:cNvSpPr>
          <p:nvPr/>
        </p:nvSpPr>
        <p:spPr>
          <a:xfrm>
            <a:off x="787057" y="2934357"/>
            <a:ext cx="6019800" cy="1588127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3600" b="1" dirty="0" smtClean="0">
                <a:latin typeface="Georgia" panose="02040502050405020303" pitchFamily="18" charset="0"/>
                <a:ea typeface="Verdana" panose="020B0604030504040204" pitchFamily="34" charset="0"/>
              </a:rPr>
              <a:t>9</a:t>
            </a:r>
            <a:br>
              <a:rPr lang="es-MX" sz="3600" b="1" dirty="0" smtClean="0">
                <a:latin typeface="Georgia" panose="02040502050405020303" pitchFamily="18" charset="0"/>
                <a:ea typeface="Verdana" panose="020B0604030504040204" pitchFamily="34" charset="0"/>
              </a:rPr>
            </a:br>
            <a:r>
              <a:rPr lang="es-MX" sz="3600" b="1" dirty="0" smtClean="0">
                <a:latin typeface="Georgia" panose="02040502050405020303" pitchFamily="18" charset="0"/>
                <a:ea typeface="Verdana" panose="020B0604030504040204" pitchFamily="34" charset="0"/>
              </a:rPr>
              <a:t>Referencias Bibliográficas </a:t>
            </a:r>
            <a:endParaRPr lang="es-CO" sz="2400" b="1" dirty="0">
              <a:latin typeface="Georgia" panose="02040502050405020303" pitchFamily="18" charset="0"/>
              <a:ea typeface="Verdana" panose="020B0604030504040204" pitchFamily="34" charset="0"/>
            </a:endParaRP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1320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4616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943600"/>
            <a:ext cx="9144001" cy="914400"/>
          </a:xfrm>
          <a:prstGeom prst="rect">
            <a:avLst/>
          </a:prstGeom>
        </p:spPr>
      </p:pic>
      <p:sp>
        <p:nvSpPr>
          <p:cNvPr id="18" name="Rectángulo 17"/>
          <p:cNvSpPr/>
          <p:nvPr/>
        </p:nvSpPr>
        <p:spPr>
          <a:xfrm>
            <a:off x="3138722" y="6046857"/>
            <a:ext cx="348083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4000" b="1" dirty="0">
                <a:solidFill>
                  <a:schemeClr val="accent5">
                    <a:lumMod val="75000"/>
                  </a:schemeClr>
                </a:solidFill>
              </a:rPr>
              <a:t>#SomosITFIP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7081533" y="6216134"/>
            <a:ext cx="16740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>
                <a:solidFill>
                  <a:srgbClr val="FF0000"/>
                </a:solidFill>
              </a:rPr>
              <a:t>CONICEAC 2024</a:t>
            </a:r>
          </a:p>
        </p:txBody>
      </p:sp>
      <p:sp>
        <p:nvSpPr>
          <p:cNvPr id="14" name="Título 5">
            <a:extLst>
              <a:ext uri="{FF2B5EF4-FFF2-40B4-BE49-F238E27FC236}">
                <a16:creationId xmlns="" xmlns:a16="http://schemas.microsoft.com/office/drawing/2014/main" id="{E9531432-BD56-D042-A672-0B7EB8EF610B}"/>
              </a:ext>
            </a:extLst>
          </p:cNvPr>
          <p:cNvSpPr txBox="1">
            <a:spLocks/>
          </p:cNvSpPr>
          <p:nvPr/>
        </p:nvSpPr>
        <p:spPr>
          <a:xfrm>
            <a:off x="1767359" y="3197097"/>
            <a:ext cx="6019800" cy="830997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5400" b="1" dirty="0" smtClean="0">
                <a:latin typeface="Georgia" panose="02040502050405020303" pitchFamily="18" charset="0"/>
                <a:ea typeface="Verdana" panose="020B0604030504040204" pitchFamily="34" charset="0"/>
              </a:rPr>
              <a:t>¡GRACIAS!</a:t>
            </a:r>
            <a:endParaRPr lang="es-CO" sz="5400" b="1" dirty="0">
              <a:latin typeface="Georgia" panose="02040502050405020303" pitchFamily="18" charset="0"/>
              <a:ea typeface="Verdana" panose="020B0604030504040204" pitchFamily="34" charset="0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1320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509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6732"/>
            <a:ext cx="9144001" cy="1326292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336" y="87116"/>
            <a:ext cx="2405241" cy="1222444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50258" y="132885"/>
            <a:ext cx="794566" cy="768934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40777" y="122377"/>
            <a:ext cx="1410305" cy="789950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81533" y="872796"/>
            <a:ext cx="768400" cy="299032"/>
          </a:xfrm>
          <a:prstGeom prst="rect">
            <a:avLst/>
          </a:prstGeom>
        </p:spPr>
      </p:pic>
      <p:sp>
        <p:nvSpPr>
          <p:cNvPr id="16" name="Rectángulo 15"/>
          <p:cNvSpPr/>
          <p:nvPr/>
        </p:nvSpPr>
        <p:spPr>
          <a:xfrm>
            <a:off x="2923740" y="246541"/>
            <a:ext cx="338266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4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“La transferencia del conocimiento como eje estratégico en los objetivos de desarrollo sostenible (ODS)”</a:t>
            </a:r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5943600"/>
            <a:ext cx="9144001" cy="914400"/>
          </a:xfrm>
          <a:prstGeom prst="rect">
            <a:avLst/>
          </a:prstGeom>
        </p:spPr>
      </p:pic>
      <p:sp>
        <p:nvSpPr>
          <p:cNvPr id="18" name="Rectángulo 17"/>
          <p:cNvSpPr/>
          <p:nvPr/>
        </p:nvSpPr>
        <p:spPr>
          <a:xfrm>
            <a:off x="3138722" y="6046857"/>
            <a:ext cx="348083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4000" b="1" dirty="0">
                <a:solidFill>
                  <a:schemeClr val="accent5">
                    <a:lumMod val="75000"/>
                  </a:schemeClr>
                </a:solidFill>
              </a:rPr>
              <a:t>#SomosITFIP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7081533" y="6216134"/>
            <a:ext cx="16740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>
                <a:solidFill>
                  <a:srgbClr val="FF0000"/>
                </a:solidFill>
              </a:rPr>
              <a:t>CONICEAC 2024</a:t>
            </a:r>
          </a:p>
        </p:txBody>
      </p:sp>
      <p:sp>
        <p:nvSpPr>
          <p:cNvPr id="13" name="Título 5">
            <a:extLst>
              <a:ext uri="{FF2B5EF4-FFF2-40B4-BE49-F238E27FC236}">
                <a16:creationId xmlns="" xmlns:a16="http://schemas.microsoft.com/office/drawing/2014/main" id="{E9531432-BD56-D042-A672-0B7EB8EF610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988574" y="1682901"/>
            <a:ext cx="267992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000" b="1" dirty="0">
                <a:latin typeface="Bernard MT Condensed" panose="02050806060905020404" pitchFamily="18" charset="0"/>
                <a:ea typeface="Verdana" panose="020B0604030504040204" pitchFamily="34" charset="0"/>
              </a:rPr>
              <a:t>PONENTES</a:t>
            </a:r>
            <a:endParaRPr lang="es-CO" sz="5000" b="1" dirty="0">
              <a:latin typeface="Bernard MT Condensed" panose="02050806060905020404" pitchFamily="18" charset="0"/>
              <a:ea typeface="Verdana" panose="020B0604030504040204" pitchFamily="34" charset="0"/>
            </a:endParaRP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48574" y="2525472"/>
            <a:ext cx="1790148" cy="160811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503930" y="2525472"/>
            <a:ext cx="1790148" cy="160811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68500" y="2514679"/>
            <a:ext cx="1790148" cy="160811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3" name="Subtítulo 2"/>
          <p:cNvSpPr txBox="1">
            <a:spLocks/>
          </p:cNvSpPr>
          <p:nvPr/>
        </p:nvSpPr>
        <p:spPr>
          <a:xfrm>
            <a:off x="1209799" y="4277749"/>
            <a:ext cx="2067698" cy="471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CO" spc="-285" dirty="0" smtClean="0">
                <a:latin typeface="Georgia" panose="02040502050405020303" pitchFamily="18" charset="0"/>
                <a:cs typeface="Verdana"/>
              </a:rPr>
              <a:t>NOMBRE</a:t>
            </a:r>
            <a:endParaRPr lang="es-CO" dirty="0">
              <a:latin typeface="Georgia" panose="02040502050405020303" pitchFamily="18" charset="0"/>
              <a:cs typeface="Verdana"/>
            </a:endParaRPr>
          </a:p>
        </p:txBody>
      </p:sp>
      <p:sp>
        <p:nvSpPr>
          <p:cNvPr id="24" name="Subtítulo 2"/>
          <p:cNvSpPr txBox="1">
            <a:spLocks/>
          </p:cNvSpPr>
          <p:nvPr/>
        </p:nvSpPr>
        <p:spPr>
          <a:xfrm>
            <a:off x="3503930" y="4294294"/>
            <a:ext cx="2067698" cy="471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CO" spc="-285" dirty="0" smtClean="0">
                <a:latin typeface="Georgia" panose="02040502050405020303" pitchFamily="18" charset="0"/>
                <a:cs typeface="Verdana"/>
              </a:rPr>
              <a:t>NOMBRE</a:t>
            </a:r>
            <a:endParaRPr lang="es-CO" dirty="0">
              <a:latin typeface="Georgia" panose="02040502050405020303" pitchFamily="18" charset="0"/>
              <a:cs typeface="Verdana"/>
            </a:endParaRPr>
          </a:p>
        </p:txBody>
      </p:sp>
      <p:sp>
        <p:nvSpPr>
          <p:cNvPr id="25" name="Subtítulo 2"/>
          <p:cNvSpPr txBox="1">
            <a:spLocks/>
          </p:cNvSpPr>
          <p:nvPr/>
        </p:nvSpPr>
        <p:spPr>
          <a:xfrm>
            <a:off x="5529725" y="4294294"/>
            <a:ext cx="2067698" cy="471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CO" spc="-285" dirty="0" smtClean="0">
                <a:latin typeface="Georgia" panose="02040502050405020303" pitchFamily="18" charset="0"/>
                <a:cs typeface="Verdana"/>
              </a:rPr>
              <a:t>NOMBRE</a:t>
            </a:r>
            <a:endParaRPr lang="es-CO" dirty="0">
              <a:latin typeface="Georgia" panose="02040502050405020303" pitchFamily="18" charset="0"/>
              <a:cs typeface="Verdana"/>
            </a:endParaRPr>
          </a:p>
        </p:txBody>
      </p:sp>
      <p:pic>
        <p:nvPicPr>
          <p:cNvPr id="26" name="Imagen 2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-15018"/>
            <a:ext cx="9144000" cy="1320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460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n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1533" y="898420"/>
            <a:ext cx="768400" cy="299032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943600"/>
            <a:ext cx="9144001" cy="914400"/>
          </a:xfrm>
          <a:prstGeom prst="rect">
            <a:avLst/>
          </a:prstGeom>
        </p:spPr>
      </p:pic>
      <p:sp>
        <p:nvSpPr>
          <p:cNvPr id="18" name="Rectángulo 17"/>
          <p:cNvSpPr/>
          <p:nvPr/>
        </p:nvSpPr>
        <p:spPr>
          <a:xfrm>
            <a:off x="3138722" y="6046857"/>
            <a:ext cx="348083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4000" b="1" dirty="0">
                <a:solidFill>
                  <a:schemeClr val="accent5">
                    <a:lumMod val="75000"/>
                  </a:schemeClr>
                </a:solidFill>
              </a:rPr>
              <a:t>#SomosITFIP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7081533" y="6216134"/>
            <a:ext cx="16740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>
                <a:solidFill>
                  <a:srgbClr val="FF0000"/>
                </a:solidFill>
              </a:rPr>
              <a:t>CONICEAC 2024</a:t>
            </a:r>
          </a:p>
        </p:txBody>
      </p:sp>
      <p:sp>
        <p:nvSpPr>
          <p:cNvPr id="14" name="Título 5">
            <a:extLst>
              <a:ext uri="{FF2B5EF4-FFF2-40B4-BE49-F238E27FC236}">
                <a16:creationId xmlns="" xmlns:a16="http://schemas.microsoft.com/office/drawing/2014/main" id="{E9531432-BD56-D042-A672-0B7EB8EF610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334993" y="1591683"/>
            <a:ext cx="4207476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s-MX" sz="3600" b="1" kern="12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Contenido</a:t>
            </a:r>
            <a:r>
              <a:rPr lang="es-CO" sz="4100" kern="12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/>
            </a:r>
            <a:br>
              <a:rPr lang="es-CO" sz="4100" kern="12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</a:br>
            <a:endParaRPr lang="es-CO" sz="5000" b="1" dirty="0">
              <a:solidFill>
                <a:srgbClr val="FF0000"/>
              </a:solidFill>
              <a:latin typeface="Bernard MT Condensed" panose="02050806060905020404" pitchFamily="18" charset="0"/>
              <a:ea typeface="Verdana" panose="020B0604030504040204" pitchFamily="34" charset="0"/>
            </a:endParaRPr>
          </a:p>
        </p:txBody>
      </p:sp>
      <p:sp>
        <p:nvSpPr>
          <p:cNvPr id="20" name="Subtítulo 2"/>
          <p:cNvSpPr txBox="1">
            <a:spLocks/>
          </p:cNvSpPr>
          <p:nvPr/>
        </p:nvSpPr>
        <p:spPr>
          <a:xfrm>
            <a:off x="1266900" y="2283991"/>
            <a:ext cx="6624949" cy="35154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9900" indent="-457200" algn="l">
              <a:lnSpc>
                <a:spcPct val="100000"/>
              </a:lnSpc>
              <a:spcBef>
                <a:spcPts val="100"/>
              </a:spcBef>
              <a:buFont typeface="+mj-lt"/>
              <a:buAutoNum type="arabicPeriod"/>
            </a:pPr>
            <a:r>
              <a:rPr lang="es-CO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Título</a:t>
            </a:r>
          </a:p>
          <a:p>
            <a:pPr marL="469900" indent="-457200" algn="l">
              <a:lnSpc>
                <a:spcPct val="100000"/>
              </a:lnSpc>
              <a:spcBef>
                <a:spcPts val="100"/>
              </a:spcBef>
              <a:buFont typeface="+mj-lt"/>
              <a:buAutoNum type="arabicPeriod"/>
            </a:pPr>
            <a:r>
              <a:rPr lang="es-MX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Introducción</a:t>
            </a:r>
            <a:endParaRPr lang="es-CO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69900" indent="-457200" algn="l">
              <a:lnSpc>
                <a:spcPct val="100000"/>
              </a:lnSpc>
              <a:spcBef>
                <a:spcPts val="100"/>
              </a:spcBef>
              <a:buFont typeface="+mj-lt"/>
              <a:buAutoNum type="arabicPeriod"/>
            </a:pPr>
            <a:r>
              <a:rPr lang="es-CO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Planteamiento del problema</a:t>
            </a:r>
          </a:p>
          <a:p>
            <a:pPr marL="469900" indent="-457200" algn="l">
              <a:lnSpc>
                <a:spcPct val="100000"/>
              </a:lnSpc>
              <a:spcBef>
                <a:spcPts val="100"/>
              </a:spcBef>
              <a:buFont typeface="+mj-lt"/>
              <a:buAutoNum type="arabicPeriod"/>
            </a:pPr>
            <a:r>
              <a:rPr lang="es-CO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Objetivos generales y específicos</a:t>
            </a:r>
            <a:endParaRPr lang="es-CO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69900" indent="-457200" algn="l">
              <a:lnSpc>
                <a:spcPct val="100000"/>
              </a:lnSpc>
              <a:spcBef>
                <a:spcPts val="100"/>
              </a:spcBef>
              <a:buFont typeface="+mj-lt"/>
              <a:buAutoNum type="arabicPeriod"/>
            </a:pPr>
            <a:r>
              <a:rPr lang="es-CO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Referente Teórico </a:t>
            </a:r>
          </a:p>
          <a:p>
            <a:pPr marL="469900" indent="-457200" algn="l">
              <a:lnSpc>
                <a:spcPct val="100000"/>
              </a:lnSpc>
              <a:spcBef>
                <a:spcPts val="100"/>
              </a:spcBef>
              <a:buFont typeface="+mj-lt"/>
              <a:buAutoNum type="arabicPeriod"/>
            </a:pPr>
            <a:r>
              <a:rPr lang="es-CO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Materiales y Métodos </a:t>
            </a:r>
          </a:p>
          <a:p>
            <a:pPr marL="469900" indent="-457200" algn="l">
              <a:lnSpc>
                <a:spcPct val="100000"/>
              </a:lnSpc>
              <a:spcBef>
                <a:spcPts val="100"/>
              </a:spcBef>
              <a:buFont typeface="+mj-lt"/>
              <a:buAutoNum type="arabicPeriod"/>
            </a:pPr>
            <a:r>
              <a:rPr lang="es-CO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Resultados/Avances</a:t>
            </a:r>
          </a:p>
          <a:p>
            <a:pPr marL="469900" indent="-457200" algn="l">
              <a:lnSpc>
                <a:spcPct val="100000"/>
              </a:lnSpc>
              <a:spcBef>
                <a:spcPts val="100"/>
              </a:spcBef>
              <a:buFont typeface="+mj-lt"/>
              <a:buAutoNum type="arabicPeriod"/>
            </a:pPr>
            <a:r>
              <a:rPr lang="es-CO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Conclusiones </a:t>
            </a:r>
          </a:p>
          <a:p>
            <a:pPr marL="469900" indent="-457200" algn="l">
              <a:lnSpc>
                <a:spcPct val="100000"/>
              </a:lnSpc>
              <a:spcBef>
                <a:spcPts val="100"/>
              </a:spcBef>
              <a:buFont typeface="+mj-lt"/>
              <a:buAutoNum type="arabicPeriod"/>
            </a:pPr>
            <a:r>
              <a:rPr lang="es-CO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Referencias  Bibliográficas 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s-CO" spc="-285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CO" spc="-285" dirty="0" smtClean="0">
                <a:solidFill>
                  <a:srgbClr val="FF0000"/>
                </a:solidFill>
                <a:latin typeface="Georgia" panose="02040502050405020303" pitchFamily="18" charset="0"/>
                <a:cs typeface="Verdana"/>
              </a:rPr>
              <a:t> </a:t>
            </a:r>
            <a:endParaRPr lang="es-CO" spc="-285" dirty="0">
              <a:latin typeface="Georgia" panose="02040502050405020303" pitchFamily="18" charset="0"/>
              <a:cs typeface="Verdana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1320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613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943600"/>
            <a:ext cx="9144001" cy="914400"/>
          </a:xfrm>
          <a:prstGeom prst="rect">
            <a:avLst/>
          </a:prstGeom>
        </p:spPr>
      </p:pic>
      <p:sp>
        <p:nvSpPr>
          <p:cNvPr id="18" name="Rectángulo 17"/>
          <p:cNvSpPr/>
          <p:nvPr/>
        </p:nvSpPr>
        <p:spPr>
          <a:xfrm>
            <a:off x="3138722" y="6046857"/>
            <a:ext cx="348083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4000" b="1" dirty="0">
                <a:solidFill>
                  <a:schemeClr val="accent5">
                    <a:lumMod val="75000"/>
                  </a:schemeClr>
                </a:solidFill>
              </a:rPr>
              <a:t>#SomosITFIP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7081533" y="6216134"/>
            <a:ext cx="16740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>
                <a:solidFill>
                  <a:srgbClr val="FF0000"/>
                </a:solidFill>
              </a:rPr>
              <a:t>CONICEAC 2024</a:t>
            </a:r>
          </a:p>
        </p:txBody>
      </p:sp>
      <p:sp>
        <p:nvSpPr>
          <p:cNvPr id="14" name="Título 5">
            <a:extLst>
              <a:ext uri="{FF2B5EF4-FFF2-40B4-BE49-F238E27FC236}">
                <a16:creationId xmlns="" xmlns:a16="http://schemas.microsoft.com/office/drawing/2014/main" id="{E9531432-BD56-D042-A672-0B7EB8EF610B}"/>
              </a:ext>
            </a:extLst>
          </p:cNvPr>
          <p:cNvSpPr txBox="1">
            <a:spLocks/>
          </p:cNvSpPr>
          <p:nvPr/>
        </p:nvSpPr>
        <p:spPr>
          <a:xfrm>
            <a:off x="1081913" y="2703105"/>
            <a:ext cx="2128774" cy="14773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4800" b="1" dirty="0" smtClean="0">
                <a:latin typeface="Georgia" panose="02040502050405020303" pitchFamily="18" charset="0"/>
                <a:ea typeface="Verdana" panose="020B0604030504040204" pitchFamily="34" charset="0"/>
              </a:rPr>
              <a:t>1</a:t>
            </a:r>
            <a:br>
              <a:rPr lang="es-MX" sz="4800" b="1" dirty="0" smtClean="0">
                <a:latin typeface="Georgia" panose="02040502050405020303" pitchFamily="18" charset="0"/>
                <a:ea typeface="Verdana" panose="020B0604030504040204" pitchFamily="34" charset="0"/>
              </a:rPr>
            </a:br>
            <a:r>
              <a:rPr lang="es-MX" sz="4800" b="1" dirty="0" smtClean="0">
                <a:latin typeface="Georgia" panose="02040502050405020303" pitchFamily="18" charset="0"/>
                <a:ea typeface="Verdana" panose="020B0604030504040204" pitchFamily="34" charset="0"/>
              </a:rPr>
              <a:t>Título</a:t>
            </a:r>
            <a:endParaRPr lang="es-CO" sz="5000" b="1" dirty="0">
              <a:latin typeface="Georgia" panose="02040502050405020303" pitchFamily="18" charset="0"/>
              <a:ea typeface="Verdana" panose="020B0604030504040204" pitchFamily="34" charset="0"/>
            </a:endParaRP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9298" y="2555605"/>
            <a:ext cx="1785104" cy="1785104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1320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296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943600"/>
            <a:ext cx="9144001" cy="914400"/>
          </a:xfrm>
          <a:prstGeom prst="rect">
            <a:avLst/>
          </a:prstGeom>
        </p:spPr>
      </p:pic>
      <p:sp>
        <p:nvSpPr>
          <p:cNvPr id="18" name="Rectángulo 17"/>
          <p:cNvSpPr/>
          <p:nvPr/>
        </p:nvSpPr>
        <p:spPr>
          <a:xfrm>
            <a:off x="3138722" y="6046857"/>
            <a:ext cx="348083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4000" b="1" dirty="0">
                <a:solidFill>
                  <a:schemeClr val="accent5">
                    <a:lumMod val="75000"/>
                  </a:schemeClr>
                </a:solidFill>
              </a:rPr>
              <a:t>#SomosITFIP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7081533" y="6216134"/>
            <a:ext cx="16740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>
                <a:solidFill>
                  <a:srgbClr val="FF0000"/>
                </a:solidFill>
              </a:rPr>
              <a:t>CONICEAC 2024</a:t>
            </a: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9298" y="2555605"/>
            <a:ext cx="1785104" cy="1785104"/>
          </a:xfrm>
          <a:prstGeom prst="rect">
            <a:avLst/>
          </a:prstGeom>
        </p:spPr>
      </p:pic>
      <p:sp>
        <p:nvSpPr>
          <p:cNvPr id="13" name="Título 5">
            <a:extLst>
              <a:ext uri="{FF2B5EF4-FFF2-40B4-BE49-F238E27FC236}">
                <a16:creationId xmlns="" xmlns:a16="http://schemas.microsoft.com/office/drawing/2014/main" id="{E9531432-BD56-D042-A672-0B7EB8EF610B}"/>
              </a:ext>
            </a:extLst>
          </p:cNvPr>
          <p:cNvSpPr txBox="1">
            <a:spLocks/>
          </p:cNvSpPr>
          <p:nvPr/>
        </p:nvSpPr>
        <p:spPr>
          <a:xfrm>
            <a:off x="857885" y="2564668"/>
            <a:ext cx="4323715" cy="211442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4800" b="1" dirty="0" smtClean="0">
                <a:latin typeface="Georgia" panose="02040502050405020303" pitchFamily="18" charset="0"/>
                <a:ea typeface="Verdana" panose="020B0604030504040204" pitchFamily="34" charset="0"/>
              </a:rPr>
              <a:t>2. Introducción</a:t>
            </a:r>
            <a:br>
              <a:rPr lang="es-MX" sz="4800" b="1" dirty="0" smtClean="0">
                <a:latin typeface="Georgia" panose="02040502050405020303" pitchFamily="18" charset="0"/>
                <a:ea typeface="Verdana" panose="020B0604030504040204" pitchFamily="34" charset="0"/>
              </a:rPr>
            </a:br>
            <a:endParaRPr lang="es-CO" sz="5000" b="1" dirty="0">
              <a:latin typeface="Georgia" panose="02040502050405020303" pitchFamily="18" charset="0"/>
              <a:ea typeface="Verdana" panose="020B0604030504040204" pitchFamily="34" charset="0"/>
            </a:endParaRP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0"/>
            <a:ext cx="9144000" cy="1320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941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943600"/>
            <a:ext cx="9144001" cy="914400"/>
          </a:xfrm>
          <a:prstGeom prst="rect">
            <a:avLst/>
          </a:prstGeom>
        </p:spPr>
      </p:pic>
      <p:sp>
        <p:nvSpPr>
          <p:cNvPr id="18" name="Rectángulo 17"/>
          <p:cNvSpPr/>
          <p:nvPr/>
        </p:nvSpPr>
        <p:spPr>
          <a:xfrm>
            <a:off x="3138722" y="6046857"/>
            <a:ext cx="348083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4000" b="1" dirty="0">
                <a:solidFill>
                  <a:schemeClr val="accent5">
                    <a:lumMod val="75000"/>
                  </a:schemeClr>
                </a:solidFill>
              </a:rPr>
              <a:t>#SomosITFIP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7081533" y="6216134"/>
            <a:ext cx="16740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>
                <a:solidFill>
                  <a:srgbClr val="FF0000"/>
                </a:solidFill>
              </a:rPr>
              <a:t>CONICEAC 2024</a:t>
            </a: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9298" y="2555605"/>
            <a:ext cx="1785104" cy="1785104"/>
          </a:xfrm>
          <a:prstGeom prst="rect">
            <a:avLst/>
          </a:prstGeom>
        </p:spPr>
      </p:pic>
      <p:sp>
        <p:nvSpPr>
          <p:cNvPr id="14" name="Título 5">
            <a:extLst>
              <a:ext uri="{FF2B5EF4-FFF2-40B4-BE49-F238E27FC236}">
                <a16:creationId xmlns="" xmlns:a16="http://schemas.microsoft.com/office/drawing/2014/main" id="{E9531432-BD56-D042-A672-0B7EB8EF610B}"/>
              </a:ext>
            </a:extLst>
          </p:cNvPr>
          <p:cNvSpPr txBox="1">
            <a:spLocks/>
          </p:cNvSpPr>
          <p:nvPr/>
        </p:nvSpPr>
        <p:spPr>
          <a:xfrm>
            <a:off x="1067143" y="2760320"/>
            <a:ext cx="3924986" cy="1754326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4800" b="1" dirty="0" smtClean="0">
                <a:latin typeface="Georgia" panose="02040502050405020303" pitchFamily="18" charset="0"/>
                <a:ea typeface="Verdana" panose="020B0604030504040204" pitchFamily="34" charset="0"/>
              </a:rPr>
              <a:t>3</a:t>
            </a:r>
            <a:r>
              <a:rPr lang="es-MX" sz="5000" b="1" dirty="0" smtClean="0">
                <a:latin typeface="Georgia" panose="02040502050405020303" pitchFamily="18" charset="0"/>
                <a:ea typeface="Verdana" panose="020B0604030504040204" pitchFamily="34" charset="0"/>
              </a:rPr>
              <a:t/>
            </a:r>
            <a:br>
              <a:rPr lang="es-MX" sz="5000" b="1" dirty="0" smtClean="0">
                <a:latin typeface="Georgia" panose="02040502050405020303" pitchFamily="18" charset="0"/>
                <a:ea typeface="Verdana" panose="020B0604030504040204" pitchFamily="34" charset="0"/>
              </a:rPr>
            </a:br>
            <a:r>
              <a:rPr lang="es-MX" sz="3600" b="1" dirty="0" smtClean="0">
                <a:latin typeface="Georgia" panose="02040502050405020303" pitchFamily="18" charset="0"/>
                <a:ea typeface="Verdana" panose="020B0604030504040204" pitchFamily="34" charset="0"/>
              </a:rPr>
              <a:t>Planteamiento del problema</a:t>
            </a:r>
            <a:endParaRPr lang="es-CO" sz="3600" b="1" dirty="0">
              <a:latin typeface="Georgia" panose="02040502050405020303" pitchFamily="18" charset="0"/>
              <a:ea typeface="Verdana" panose="020B0604030504040204" pitchFamily="34" charset="0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21775"/>
            <a:ext cx="9144000" cy="1320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429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943600"/>
            <a:ext cx="9144001" cy="914400"/>
          </a:xfrm>
          <a:prstGeom prst="rect">
            <a:avLst/>
          </a:prstGeom>
        </p:spPr>
      </p:pic>
      <p:sp>
        <p:nvSpPr>
          <p:cNvPr id="18" name="Rectángulo 17"/>
          <p:cNvSpPr/>
          <p:nvPr/>
        </p:nvSpPr>
        <p:spPr>
          <a:xfrm>
            <a:off x="3138722" y="6046857"/>
            <a:ext cx="348083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4000" b="1" dirty="0">
                <a:solidFill>
                  <a:schemeClr val="accent5">
                    <a:lumMod val="75000"/>
                  </a:schemeClr>
                </a:solidFill>
              </a:rPr>
              <a:t>#SomosITFIP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7081533" y="6216134"/>
            <a:ext cx="16740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>
                <a:solidFill>
                  <a:srgbClr val="FF0000"/>
                </a:solidFill>
              </a:rPr>
              <a:t>CONICEAC 2024</a:t>
            </a: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9298" y="2555605"/>
            <a:ext cx="1785104" cy="1785104"/>
          </a:xfrm>
          <a:prstGeom prst="rect">
            <a:avLst/>
          </a:prstGeom>
        </p:spPr>
      </p:pic>
      <p:sp>
        <p:nvSpPr>
          <p:cNvPr id="21" name="Título 5">
            <a:extLst>
              <a:ext uri="{FF2B5EF4-FFF2-40B4-BE49-F238E27FC236}">
                <a16:creationId xmlns="" xmlns:a16="http://schemas.microsoft.com/office/drawing/2014/main" id="{E9531432-BD56-D042-A672-0B7EB8EF610B}"/>
              </a:ext>
            </a:extLst>
          </p:cNvPr>
          <p:cNvSpPr txBox="1">
            <a:spLocks/>
          </p:cNvSpPr>
          <p:nvPr/>
        </p:nvSpPr>
        <p:spPr>
          <a:xfrm>
            <a:off x="1118630" y="2924705"/>
            <a:ext cx="2971800" cy="12557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4800" b="1" dirty="0" smtClean="0">
                <a:latin typeface="Georgia" panose="02040502050405020303" pitchFamily="18" charset="0"/>
                <a:ea typeface="Verdana" panose="020B0604030504040204" pitchFamily="34" charset="0"/>
              </a:rPr>
              <a:t>4</a:t>
            </a:r>
            <a:r>
              <a:rPr lang="es-MX" sz="5000" b="1" dirty="0" smtClean="0">
                <a:latin typeface="Georgia" panose="02040502050405020303" pitchFamily="18" charset="0"/>
                <a:ea typeface="Verdana" panose="020B0604030504040204" pitchFamily="34" charset="0"/>
              </a:rPr>
              <a:t/>
            </a:r>
            <a:br>
              <a:rPr lang="es-MX" sz="5000" b="1" dirty="0" smtClean="0">
                <a:latin typeface="Georgia" panose="02040502050405020303" pitchFamily="18" charset="0"/>
                <a:ea typeface="Verdana" panose="020B0604030504040204" pitchFamily="34" charset="0"/>
              </a:rPr>
            </a:br>
            <a:r>
              <a:rPr lang="es-MX" sz="3600" b="1" dirty="0" smtClean="0">
                <a:latin typeface="Georgia" panose="02040502050405020303" pitchFamily="18" charset="0"/>
                <a:ea typeface="Verdana" panose="020B0604030504040204" pitchFamily="34" charset="0"/>
              </a:rPr>
              <a:t>Objetivos </a:t>
            </a:r>
            <a:endParaRPr lang="es-CO" sz="3600" b="1" dirty="0">
              <a:latin typeface="Georgia" panose="02040502050405020303" pitchFamily="18" charset="0"/>
              <a:ea typeface="Verdana" panose="020B0604030504040204" pitchFamily="34" charset="0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0"/>
            <a:ext cx="9144000" cy="1320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234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943600"/>
            <a:ext cx="9144001" cy="914400"/>
          </a:xfrm>
          <a:prstGeom prst="rect">
            <a:avLst/>
          </a:prstGeom>
        </p:spPr>
      </p:pic>
      <p:sp>
        <p:nvSpPr>
          <p:cNvPr id="18" name="Rectángulo 17"/>
          <p:cNvSpPr/>
          <p:nvPr/>
        </p:nvSpPr>
        <p:spPr>
          <a:xfrm>
            <a:off x="3138722" y="6046857"/>
            <a:ext cx="348083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4000" b="1" dirty="0">
                <a:solidFill>
                  <a:schemeClr val="accent5">
                    <a:lumMod val="75000"/>
                  </a:schemeClr>
                </a:solidFill>
              </a:rPr>
              <a:t>#SomosITFIP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7081533" y="6216134"/>
            <a:ext cx="16740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>
                <a:solidFill>
                  <a:srgbClr val="FF0000"/>
                </a:solidFill>
              </a:rPr>
              <a:t>CONICEAC 2024</a:t>
            </a: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9298" y="2555605"/>
            <a:ext cx="1785104" cy="1785104"/>
          </a:xfrm>
          <a:prstGeom prst="rect">
            <a:avLst/>
          </a:prstGeom>
        </p:spPr>
      </p:pic>
      <p:sp>
        <p:nvSpPr>
          <p:cNvPr id="13" name="Título 5">
            <a:extLst>
              <a:ext uri="{FF2B5EF4-FFF2-40B4-BE49-F238E27FC236}">
                <a16:creationId xmlns="" xmlns:a16="http://schemas.microsoft.com/office/drawing/2014/main" id="{E9531432-BD56-D042-A672-0B7EB8EF610B}"/>
              </a:ext>
            </a:extLst>
          </p:cNvPr>
          <p:cNvSpPr txBox="1">
            <a:spLocks/>
          </p:cNvSpPr>
          <p:nvPr/>
        </p:nvSpPr>
        <p:spPr>
          <a:xfrm>
            <a:off x="976527" y="2884574"/>
            <a:ext cx="4876800" cy="129266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4800" b="1" dirty="0" smtClean="0">
                <a:latin typeface="Georgia" panose="02040502050405020303" pitchFamily="18" charset="0"/>
                <a:ea typeface="Verdana" panose="020B0604030504040204" pitchFamily="34" charset="0"/>
              </a:rPr>
              <a:t>5</a:t>
            </a:r>
            <a:r>
              <a:rPr lang="es-MX" sz="5000" b="1" dirty="0" smtClean="0">
                <a:latin typeface="Georgia" panose="02040502050405020303" pitchFamily="18" charset="0"/>
                <a:ea typeface="Verdana" panose="020B0604030504040204" pitchFamily="34" charset="0"/>
              </a:rPr>
              <a:t/>
            </a:r>
            <a:br>
              <a:rPr lang="es-MX" sz="5000" b="1" dirty="0" smtClean="0">
                <a:latin typeface="Georgia" panose="02040502050405020303" pitchFamily="18" charset="0"/>
                <a:ea typeface="Verdana" panose="020B0604030504040204" pitchFamily="34" charset="0"/>
              </a:rPr>
            </a:br>
            <a:r>
              <a:rPr lang="es-MX" sz="3600" b="1" dirty="0" smtClean="0">
                <a:latin typeface="Georgia" panose="02040502050405020303" pitchFamily="18" charset="0"/>
                <a:ea typeface="Verdana" panose="020B0604030504040204" pitchFamily="34" charset="0"/>
              </a:rPr>
              <a:t>Referente Teórico</a:t>
            </a:r>
            <a:endParaRPr lang="es-CO" sz="3600" b="1" dirty="0">
              <a:latin typeface="Georgia" panose="02040502050405020303" pitchFamily="18" charset="0"/>
              <a:ea typeface="Verdana" panose="020B0604030504040204" pitchFamily="34" charset="0"/>
            </a:endParaRP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23128"/>
            <a:ext cx="9144000" cy="1320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410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943600"/>
            <a:ext cx="9144001" cy="914400"/>
          </a:xfrm>
          <a:prstGeom prst="rect">
            <a:avLst/>
          </a:prstGeom>
        </p:spPr>
      </p:pic>
      <p:sp>
        <p:nvSpPr>
          <p:cNvPr id="18" name="Rectángulo 17"/>
          <p:cNvSpPr/>
          <p:nvPr/>
        </p:nvSpPr>
        <p:spPr>
          <a:xfrm>
            <a:off x="3138722" y="6046857"/>
            <a:ext cx="348083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4000" b="1" dirty="0">
                <a:solidFill>
                  <a:schemeClr val="accent5">
                    <a:lumMod val="75000"/>
                  </a:schemeClr>
                </a:solidFill>
              </a:rPr>
              <a:t>#SomosITFIP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7081533" y="6216134"/>
            <a:ext cx="16740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>
                <a:solidFill>
                  <a:srgbClr val="FF0000"/>
                </a:solidFill>
              </a:rPr>
              <a:t>CONICEAC 2024</a:t>
            </a: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9298" y="2555605"/>
            <a:ext cx="1785104" cy="1785104"/>
          </a:xfrm>
          <a:prstGeom prst="rect">
            <a:avLst/>
          </a:prstGeom>
        </p:spPr>
      </p:pic>
      <p:sp>
        <p:nvSpPr>
          <p:cNvPr id="14" name="Título 5">
            <a:extLst>
              <a:ext uri="{FF2B5EF4-FFF2-40B4-BE49-F238E27FC236}">
                <a16:creationId xmlns="" xmlns:a16="http://schemas.microsoft.com/office/drawing/2014/main" id="{E9531432-BD56-D042-A672-0B7EB8EF610B}"/>
              </a:ext>
            </a:extLst>
          </p:cNvPr>
          <p:cNvSpPr txBox="1">
            <a:spLocks/>
          </p:cNvSpPr>
          <p:nvPr/>
        </p:nvSpPr>
        <p:spPr>
          <a:xfrm>
            <a:off x="495401" y="3053663"/>
            <a:ext cx="6337595" cy="13111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4800" b="1" dirty="0" smtClean="0">
                <a:latin typeface="Georgia" panose="02040502050405020303" pitchFamily="18" charset="0"/>
                <a:ea typeface="Verdana" panose="020B0604030504040204" pitchFamily="34" charset="0"/>
              </a:rPr>
              <a:t>6</a:t>
            </a:r>
            <a:r>
              <a:rPr lang="es-MX" sz="5000" b="1" dirty="0" smtClean="0">
                <a:latin typeface="Georgia" panose="02040502050405020303" pitchFamily="18" charset="0"/>
                <a:ea typeface="Verdana" panose="020B0604030504040204" pitchFamily="34" charset="0"/>
              </a:rPr>
              <a:t/>
            </a:r>
            <a:br>
              <a:rPr lang="es-MX" sz="5000" b="1" dirty="0" smtClean="0">
                <a:latin typeface="Georgia" panose="02040502050405020303" pitchFamily="18" charset="0"/>
                <a:ea typeface="Verdana" panose="020B0604030504040204" pitchFamily="34" charset="0"/>
              </a:rPr>
            </a:br>
            <a:r>
              <a:rPr lang="es-MX" sz="4000" b="1" dirty="0" smtClean="0">
                <a:latin typeface="Georgia" panose="02040502050405020303" pitchFamily="18" charset="0"/>
                <a:ea typeface="Verdana" panose="020B0604030504040204" pitchFamily="34" charset="0"/>
              </a:rPr>
              <a:t>Materiales y métodos </a:t>
            </a:r>
            <a:endParaRPr lang="es-CO" sz="4000" b="1" dirty="0">
              <a:latin typeface="Georgia" panose="02040502050405020303" pitchFamily="18" charset="0"/>
              <a:ea typeface="Verdana" panose="020B0604030504040204" pitchFamily="34" charset="0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1320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9753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253</TotalTime>
  <Words>133</Words>
  <Application>Microsoft Office PowerPoint</Application>
  <PresentationFormat>Presentación en pantalla (4:3)</PresentationFormat>
  <Paragraphs>57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1" baseType="lpstr">
      <vt:lpstr>Arial</vt:lpstr>
      <vt:lpstr>Bernard MT Condensed</vt:lpstr>
      <vt:lpstr>Calibri</vt:lpstr>
      <vt:lpstr>Calibri Light</vt:lpstr>
      <vt:lpstr>Georgia</vt:lpstr>
      <vt:lpstr>Tahoma</vt:lpstr>
      <vt:lpstr>Verdana</vt:lpstr>
      <vt:lpstr>Tema de Office</vt:lpstr>
      <vt:lpstr>Presentación de PowerPoint</vt:lpstr>
      <vt:lpstr>PONENTES</vt:lpstr>
      <vt:lpstr>Contenido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CONTABLE 1</dc:creator>
  <cp:lastModifiedBy>CONTABLE 1</cp:lastModifiedBy>
  <cp:revision>22</cp:revision>
  <dcterms:created xsi:type="dcterms:W3CDTF">2024-10-30T15:13:40Z</dcterms:created>
  <dcterms:modified xsi:type="dcterms:W3CDTF">2024-10-30T22:48:13Z</dcterms:modified>
</cp:coreProperties>
</file>