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18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8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86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68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8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231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792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604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93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0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1598-94F2-491B-A941-BAFE1C781A25}" type="datetimeFigureOut">
              <a:rPr lang="es-CO" smtClean="0"/>
              <a:t>30/10/2024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A478-CFE0-43FB-9A8B-423959878A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758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/>
        </p:nvSpPr>
        <p:spPr>
          <a:xfrm>
            <a:off x="2312113" y="1882093"/>
            <a:ext cx="3888260" cy="13382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7200" dirty="0">
                <a:latin typeface="Bernard MT Condensed" panose="02050806060905020404" pitchFamily="18" charset="0"/>
              </a:rPr>
              <a:t>TÍTULO</a:t>
            </a: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1874452" y="3419526"/>
            <a:ext cx="4431957" cy="1655762"/>
          </a:xfrm>
          <a:prstGeom prst="rect">
            <a:avLst/>
          </a:prstGeom>
        </p:spPr>
        <p:txBody>
          <a:bodyPr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CO" spc="-285" dirty="0">
                <a:latin typeface="Verdana"/>
                <a:cs typeface="Verdana"/>
              </a:rPr>
              <a:t>A</a:t>
            </a:r>
            <a:r>
              <a:rPr lang="es-CO" spc="-160" dirty="0">
                <a:latin typeface="Verdana"/>
                <a:cs typeface="Verdana"/>
              </a:rPr>
              <a:t>U</a:t>
            </a:r>
            <a:r>
              <a:rPr lang="es-CO" spc="-190" dirty="0">
                <a:latin typeface="Verdana"/>
                <a:cs typeface="Verdana"/>
              </a:rPr>
              <a:t>T</a:t>
            </a:r>
            <a:r>
              <a:rPr lang="es-CO" spc="-225" dirty="0">
                <a:latin typeface="Verdana"/>
                <a:cs typeface="Verdana"/>
              </a:rPr>
              <a:t>O</a:t>
            </a:r>
            <a:r>
              <a:rPr lang="es-CO" spc="-229" dirty="0">
                <a:latin typeface="Verdana"/>
                <a:cs typeface="Verdana"/>
              </a:rPr>
              <a:t>R</a:t>
            </a:r>
            <a:r>
              <a:rPr lang="es-CO" spc="-275" dirty="0">
                <a:latin typeface="Verdana"/>
                <a:cs typeface="Verdana"/>
              </a:rPr>
              <a:t> (</a:t>
            </a:r>
            <a:r>
              <a:rPr lang="es-CO" spc="-190" dirty="0">
                <a:latin typeface="Verdana"/>
                <a:cs typeface="Verdana"/>
              </a:rPr>
              <a:t>E</a:t>
            </a:r>
            <a:r>
              <a:rPr lang="es-CO" spc="-270" dirty="0">
                <a:latin typeface="Verdana"/>
                <a:cs typeface="Verdana"/>
              </a:rPr>
              <a:t>S</a:t>
            </a:r>
            <a:r>
              <a:rPr lang="es-CO" spc="-275" dirty="0">
                <a:latin typeface="Verdana"/>
                <a:cs typeface="Verdana"/>
              </a:rPr>
              <a:t>)</a:t>
            </a:r>
            <a:endParaRPr lang="es-CO" dirty="0" smtClean="0"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440"/>
              </a:spcBef>
            </a:pPr>
            <a:r>
              <a:rPr lang="es-CO" spc="-285" dirty="0">
                <a:latin typeface="Verdana"/>
                <a:cs typeface="Verdana"/>
              </a:rPr>
              <a:t>I</a:t>
            </a:r>
            <a:r>
              <a:rPr lang="es-CO" spc="-185" dirty="0">
                <a:latin typeface="Verdana"/>
                <a:cs typeface="Verdana"/>
              </a:rPr>
              <a:t>N</a:t>
            </a:r>
            <a:r>
              <a:rPr lang="es-CO" spc="-310" dirty="0">
                <a:latin typeface="Verdana"/>
                <a:cs typeface="Verdana"/>
              </a:rPr>
              <a:t>S</a:t>
            </a:r>
            <a:r>
              <a:rPr lang="es-CO" spc="-145" dirty="0">
                <a:latin typeface="Verdana"/>
                <a:cs typeface="Verdana"/>
              </a:rPr>
              <a:t>T</a:t>
            </a:r>
            <a:r>
              <a:rPr lang="es-CO" spc="-285" dirty="0">
                <a:latin typeface="Verdana"/>
                <a:cs typeface="Verdana"/>
              </a:rPr>
              <a:t>I</a:t>
            </a:r>
            <a:r>
              <a:rPr lang="es-CO" spc="-145" dirty="0">
                <a:latin typeface="Verdana"/>
                <a:cs typeface="Verdana"/>
              </a:rPr>
              <a:t>T</a:t>
            </a:r>
            <a:r>
              <a:rPr lang="es-CO" spc="-160" dirty="0">
                <a:latin typeface="Verdana"/>
                <a:cs typeface="Verdana"/>
              </a:rPr>
              <a:t>U</a:t>
            </a:r>
            <a:r>
              <a:rPr lang="es-CO" spc="-229" dirty="0">
                <a:latin typeface="Verdana"/>
                <a:cs typeface="Verdana"/>
              </a:rPr>
              <a:t>C</a:t>
            </a:r>
            <a:r>
              <a:rPr lang="es-CO" spc="-285" dirty="0">
                <a:latin typeface="Verdana"/>
                <a:cs typeface="Verdana"/>
              </a:rPr>
              <a:t>I</a:t>
            </a:r>
            <a:r>
              <a:rPr lang="es-CO" spc="-225" dirty="0">
                <a:latin typeface="Verdana"/>
                <a:cs typeface="Verdana"/>
              </a:rPr>
              <a:t>Ó</a:t>
            </a:r>
            <a:r>
              <a:rPr lang="es-CO" spc="-185" dirty="0">
                <a:latin typeface="Verdana"/>
                <a:cs typeface="Verdana"/>
              </a:rPr>
              <a:t>N</a:t>
            </a:r>
            <a:r>
              <a:rPr lang="es-CO" spc="-275" dirty="0">
                <a:latin typeface="Verdana"/>
                <a:cs typeface="Verdana"/>
              </a:rPr>
              <a:t> </a:t>
            </a:r>
            <a:r>
              <a:rPr lang="es-CO" spc="-190" dirty="0">
                <a:latin typeface="Verdana"/>
                <a:cs typeface="Verdana"/>
              </a:rPr>
              <a:t>E</a:t>
            </a:r>
            <a:r>
              <a:rPr lang="es-CO" spc="-280" dirty="0">
                <a:latin typeface="Verdana"/>
                <a:cs typeface="Verdana"/>
              </a:rPr>
              <a:t>D</a:t>
            </a:r>
            <a:r>
              <a:rPr lang="es-CO" spc="-160" dirty="0">
                <a:latin typeface="Verdana"/>
                <a:cs typeface="Verdana"/>
              </a:rPr>
              <a:t>U</a:t>
            </a:r>
            <a:r>
              <a:rPr lang="es-CO" spc="-229" dirty="0">
                <a:latin typeface="Verdana"/>
                <a:cs typeface="Verdana"/>
              </a:rPr>
              <a:t>C</a:t>
            </a:r>
            <a:r>
              <a:rPr lang="es-CO" spc="-355" dirty="0">
                <a:latin typeface="Verdana"/>
                <a:cs typeface="Verdana"/>
              </a:rPr>
              <a:t>A</a:t>
            </a:r>
            <a:r>
              <a:rPr lang="es-CO" spc="-145" dirty="0">
                <a:latin typeface="Verdana"/>
                <a:cs typeface="Verdana"/>
              </a:rPr>
              <a:t>T</a:t>
            </a:r>
            <a:r>
              <a:rPr lang="es-CO" spc="-285" dirty="0">
                <a:latin typeface="Verdana"/>
                <a:cs typeface="Verdana"/>
              </a:rPr>
              <a:t>I</a:t>
            </a:r>
            <a:r>
              <a:rPr lang="es-CO" spc="-335" dirty="0">
                <a:latin typeface="Verdana"/>
                <a:cs typeface="Verdana"/>
              </a:rPr>
              <a:t>V</a:t>
            </a:r>
            <a:r>
              <a:rPr lang="es-CO" spc="-254" dirty="0">
                <a:latin typeface="Verdana"/>
                <a:cs typeface="Verdana"/>
              </a:rPr>
              <a:t>A</a:t>
            </a:r>
            <a:r>
              <a:rPr lang="es-CO" spc="-210" dirty="0">
                <a:latin typeface="Verdana"/>
                <a:cs typeface="Verdana"/>
              </a:rPr>
              <a:t>,</a:t>
            </a:r>
            <a:r>
              <a:rPr lang="es-CO" spc="-275" dirty="0">
                <a:latin typeface="Verdana"/>
                <a:cs typeface="Verdana"/>
              </a:rPr>
              <a:t> </a:t>
            </a:r>
            <a:r>
              <a:rPr lang="es-CO" spc="-160" dirty="0">
                <a:latin typeface="Verdana"/>
                <a:cs typeface="Verdana"/>
              </a:rPr>
              <a:t>P</a:t>
            </a:r>
            <a:r>
              <a:rPr lang="es-CO" spc="-254" dirty="0">
                <a:latin typeface="Verdana"/>
                <a:cs typeface="Verdana"/>
              </a:rPr>
              <a:t>A</a:t>
            </a:r>
            <a:r>
              <a:rPr lang="es-CO" spc="-285" dirty="0">
                <a:latin typeface="Verdana"/>
                <a:cs typeface="Verdana"/>
              </a:rPr>
              <a:t>Í</a:t>
            </a:r>
            <a:r>
              <a:rPr lang="es-CO" spc="-270" dirty="0">
                <a:latin typeface="Verdana"/>
                <a:cs typeface="Verdana"/>
              </a:rPr>
              <a:t>S</a:t>
            </a:r>
            <a:endParaRPr lang="es-CO" dirty="0" smtClean="0">
              <a:latin typeface="Verdana"/>
              <a:cs typeface="Verdana"/>
            </a:endParaRPr>
          </a:p>
          <a:p>
            <a:pPr algn="ctr"/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6732"/>
            <a:ext cx="9144001" cy="13262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36" y="87116"/>
            <a:ext cx="2405241" cy="122244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7663" y="112840"/>
            <a:ext cx="794566" cy="76893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094" y="112840"/>
            <a:ext cx="1410305" cy="7899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4578" y="881774"/>
            <a:ext cx="768400" cy="299032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923740" y="246541"/>
            <a:ext cx="3382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transferencia del conocimiento como eje estratégico en los objetivos de desarrollo sostenible (ODS)”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</p:spTree>
    <p:extLst>
      <p:ext uri="{BB962C8B-B14F-4D97-AF65-F5344CB8AC3E}">
        <p14:creationId xmlns:p14="http://schemas.microsoft.com/office/powerpoint/2010/main" val="947708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3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640755" y="2555605"/>
            <a:ext cx="5299690" cy="197592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7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44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Resultados o Avances</a:t>
            </a:r>
            <a:endParaRPr lang="es-CO" sz="28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9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812847" y="3126760"/>
            <a:ext cx="7287599" cy="14496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8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Conclusiones </a:t>
            </a:r>
            <a:endParaRPr lang="es-CO" sz="28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5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3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787057" y="2934357"/>
            <a:ext cx="6019800" cy="158812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9</a:t>
            </a:r>
            <a:b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Referencias Bibliográficas </a:t>
            </a:r>
            <a:endParaRPr lang="es-CO" sz="24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6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1767359" y="3197097"/>
            <a:ext cx="6019800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54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¡GRACIAS!</a:t>
            </a:r>
            <a:endParaRPr lang="es-CO" sz="54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0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6732"/>
            <a:ext cx="9144001" cy="13262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36" y="87116"/>
            <a:ext cx="2405241" cy="122244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0258" y="132885"/>
            <a:ext cx="794566" cy="76893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0777" y="122377"/>
            <a:ext cx="1410305" cy="7899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1533" y="872796"/>
            <a:ext cx="768400" cy="299032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923740" y="246541"/>
            <a:ext cx="33826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transferencia del conocimiento como eje estratégico en los objetivos de desarrollo sostenible (ODS)”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sp>
        <p:nvSpPr>
          <p:cNvPr id="13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88574" y="1682901"/>
            <a:ext cx="26799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latin typeface="Bernard MT Condensed" panose="02050806060905020404" pitchFamily="18" charset="0"/>
                <a:ea typeface="Verdana" panose="020B0604030504040204" pitchFamily="34" charset="0"/>
              </a:rPr>
              <a:t>PONENTES</a:t>
            </a:r>
            <a:endParaRPr lang="es-CO" sz="5000" b="1" dirty="0">
              <a:latin typeface="Bernard MT Condensed" panose="02050806060905020404" pitchFamily="18" charset="0"/>
              <a:ea typeface="Verdana" panose="020B060403050404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8574" y="2525472"/>
            <a:ext cx="1790148" cy="16081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3930" y="2525472"/>
            <a:ext cx="1790148" cy="16081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8500" y="2514679"/>
            <a:ext cx="1790148" cy="16081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" name="Subtítulo 2"/>
          <p:cNvSpPr txBox="1">
            <a:spLocks/>
          </p:cNvSpPr>
          <p:nvPr/>
        </p:nvSpPr>
        <p:spPr>
          <a:xfrm>
            <a:off x="1209799" y="4277749"/>
            <a:ext cx="2067698" cy="47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pc="-285" dirty="0" smtClean="0">
                <a:latin typeface="Georgia" panose="02040502050405020303" pitchFamily="18" charset="0"/>
                <a:cs typeface="Verdana"/>
              </a:rPr>
              <a:t>NOMBRE</a:t>
            </a:r>
            <a:endParaRPr lang="es-CO" dirty="0">
              <a:latin typeface="Georgia" panose="02040502050405020303" pitchFamily="18" charset="0"/>
              <a:cs typeface="Verdana"/>
            </a:endParaRPr>
          </a:p>
        </p:txBody>
      </p:sp>
      <p:sp>
        <p:nvSpPr>
          <p:cNvPr id="24" name="Subtítulo 2"/>
          <p:cNvSpPr txBox="1">
            <a:spLocks/>
          </p:cNvSpPr>
          <p:nvPr/>
        </p:nvSpPr>
        <p:spPr>
          <a:xfrm>
            <a:off x="3503930" y="4294294"/>
            <a:ext cx="2067698" cy="47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pc="-285" dirty="0" smtClean="0">
                <a:latin typeface="Georgia" panose="02040502050405020303" pitchFamily="18" charset="0"/>
                <a:cs typeface="Verdana"/>
              </a:rPr>
              <a:t>NOMBRE</a:t>
            </a:r>
            <a:endParaRPr lang="es-CO" dirty="0">
              <a:latin typeface="Georgia" panose="02040502050405020303" pitchFamily="18" charset="0"/>
              <a:cs typeface="Verdana"/>
            </a:endParaRPr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5529725" y="4294294"/>
            <a:ext cx="2067698" cy="47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pc="-285" dirty="0" smtClean="0">
                <a:latin typeface="Georgia" panose="02040502050405020303" pitchFamily="18" charset="0"/>
                <a:cs typeface="Verdana"/>
              </a:rPr>
              <a:t>NOMBRE</a:t>
            </a:r>
            <a:endParaRPr lang="es-CO" dirty="0">
              <a:latin typeface="Georgia" panose="02040502050405020303" pitchFamily="18" charset="0"/>
              <a:cs typeface="Verdana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5018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6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533" y="898420"/>
            <a:ext cx="768400" cy="29903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34993" y="1591683"/>
            <a:ext cx="42074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s-MX" sz="3600" b="1" kern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Contenido</a:t>
            </a:r>
            <a:r>
              <a:rPr lang="es-CO" sz="4100" kern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es-CO" sz="4100" kern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endParaRPr lang="es-CO" sz="5000" b="1" dirty="0">
              <a:solidFill>
                <a:srgbClr val="FF0000"/>
              </a:solidFill>
              <a:latin typeface="Bernard MT Condensed" panose="02050806060905020404" pitchFamily="18" charset="0"/>
              <a:ea typeface="Verdana" panose="020B0604030504040204" pitchFamily="34" charset="0"/>
            </a:endParaRPr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1266900" y="2283991"/>
            <a:ext cx="6624949" cy="3515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MX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Introducción</a:t>
            </a:r>
            <a:endParaRPr lang="es-C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Planteamiento del problema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Objetivos generales y específicos</a:t>
            </a:r>
            <a:endParaRPr lang="es-CO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Referente Teórico 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Materiales y Métodos 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Resultados/Avances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Conclusiones </a:t>
            </a:r>
          </a:p>
          <a:p>
            <a:pPr marL="469900" indent="-457200" algn="l">
              <a:lnSpc>
                <a:spcPct val="1000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s-CO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Referencias  Bibliográficas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s-CO" spc="-28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CO" spc="-285" dirty="0" smtClean="0">
                <a:solidFill>
                  <a:srgbClr val="FF0000"/>
                </a:solidFill>
                <a:latin typeface="Georgia" panose="02040502050405020303" pitchFamily="18" charset="0"/>
                <a:cs typeface="Verdana"/>
              </a:rPr>
              <a:t> </a:t>
            </a:r>
            <a:endParaRPr lang="es-CO" spc="-285" dirty="0">
              <a:latin typeface="Georgia" panose="02040502050405020303" pitchFamily="18" charset="0"/>
              <a:cs typeface="Verdana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1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1081913" y="2703105"/>
            <a:ext cx="2128774" cy="14773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1</a:t>
            </a:r>
            <a:b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Título</a:t>
            </a:r>
            <a:endParaRPr lang="es-CO" sz="50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9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3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857885" y="2564668"/>
            <a:ext cx="4323715" cy="211442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2. Introducción</a:t>
            </a:r>
            <a:b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endParaRPr lang="es-CO" sz="50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4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1067143" y="2760320"/>
            <a:ext cx="3924986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3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Planteamiento del problema</a:t>
            </a:r>
            <a:endParaRPr lang="es-CO" sz="36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775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2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21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1118630" y="2924705"/>
            <a:ext cx="2971800" cy="12557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4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Objetivos </a:t>
            </a:r>
            <a:endParaRPr lang="es-CO" sz="36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3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3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976527" y="2884574"/>
            <a:ext cx="4876800" cy="129266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5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36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Referente Teórico</a:t>
            </a:r>
            <a:endParaRPr lang="es-CO" sz="36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3128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1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1" cy="91440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138722" y="6046857"/>
            <a:ext cx="34808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000" b="1" dirty="0">
                <a:solidFill>
                  <a:schemeClr val="accent5">
                    <a:lumMod val="75000"/>
                  </a:schemeClr>
                </a:solidFill>
              </a:rPr>
              <a:t>#SomosITFIP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081533" y="6216134"/>
            <a:ext cx="167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FF0000"/>
                </a:solidFill>
              </a:rPr>
              <a:t>CONICEAC 2024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298" y="2555605"/>
            <a:ext cx="1785104" cy="1785104"/>
          </a:xfrm>
          <a:prstGeom prst="rect">
            <a:avLst/>
          </a:prstGeom>
        </p:spPr>
      </p:pic>
      <p:sp>
        <p:nvSpPr>
          <p:cNvPr id="14" name="Título 5">
            <a:extLst>
              <a:ext uri="{FF2B5EF4-FFF2-40B4-BE49-F238E27FC236}">
                <a16:creationId xmlns="" xmlns:a16="http://schemas.microsoft.com/office/drawing/2014/main" id="{E9531432-BD56-D042-A672-0B7EB8EF610B}"/>
              </a:ext>
            </a:extLst>
          </p:cNvPr>
          <p:cNvSpPr txBox="1">
            <a:spLocks/>
          </p:cNvSpPr>
          <p:nvPr/>
        </p:nvSpPr>
        <p:spPr>
          <a:xfrm>
            <a:off x="495401" y="3053663"/>
            <a:ext cx="6337595" cy="13111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6</a:t>
            </a:r>
            <a: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/>
            </a:r>
            <a:br>
              <a:rPr lang="es-MX" sz="5000" b="1" dirty="0" smtClean="0">
                <a:latin typeface="Georgia" panose="02040502050405020303" pitchFamily="18" charset="0"/>
                <a:ea typeface="Verdana" panose="020B0604030504040204" pitchFamily="34" charset="0"/>
              </a:rPr>
            </a:br>
            <a:r>
              <a:rPr lang="es-MX" sz="4000" b="1" dirty="0" smtClean="0">
                <a:latin typeface="Georgia" panose="02040502050405020303" pitchFamily="18" charset="0"/>
                <a:ea typeface="Verdana" panose="020B0604030504040204" pitchFamily="34" charset="0"/>
              </a:rPr>
              <a:t>Materiales y métodos </a:t>
            </a:r>
            <a:endParaRPr lang="es-CO" sz="4000" b="1" dirty="0"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3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75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133</Words>
  <Application>Microsoft Office PowerPoint</Application>
  <PresentationFormat>Presentación en pantalla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Bernard MT Condensed</vt:lpstr>
      <vt:lpstr>Calibri</vt:lpstr>
      <vt:lpstr>Calibri Light</vt:lpstr>
      <vt:lpstr>Georgia</vt:lpstr>
      <vt:lpstr>Tahoma</vt:lpstr>
      <vt:lpstr>Verdana</vt:lpstr>
      <vt:lpstr>Tema de Office</vt:lpstr>
      <vt:lpstr>Presentación de PowerPoint</vt:lpstr>
      <vt:lpstr>PONENTES</vt:lpstr>
      <vt:lpstr>Contenido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CONTABLE 1</dc:creator>
  <cp:lastModifiedBy>CONTABLE 1</cp:lastModifiedBy>
  <cp:revision>22</cp:revision>
  <dcterms:created xsi:type="dcterms:W3CDTF">2024-10-30T15:13:40Z</dcterms:created>
  <dcterms:modified xsi:type="dcterms:W3CDTF">2024-10-30T22:48:13Z</dcterms:modified>
</cp:coreProperties>
</file>